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70" r:id="rId11"/>
    <p:sldId id="271" r:id="rId12"/>
    <p:sldId id="272" r:id="rId13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DejaVu San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DejaVu San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DejaVu San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DejaVu San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0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47C5ACB7-0BA2-4017-8378-661CEA6E4B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C4427C-EBB2-42BC-A6D1-B072E3C9520A}" type="slidenum">
              <a:rPr lang="en-US"/>
              <a:pPr/>
              <a:t>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27530B-B886-49F4-975B-B157336E73E5}" type="slidenum">
              <a:rPr lang="en-US"/>
              <a:pPr/>
              <a:t>10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6E2E43-77B6-4C22-8E75-A548DB8F4B3D}" type="slidenum">
              <a:rPr lang="en-US"/>
              <a:pPr/>
              <a:t>11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385CAD-A1A3-41CC-8DDC-BB0A7773BE96}" type="slidenum">
              <a:rPr lang="en-US"/>
              <a:pPr/>
              <a:t>12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8F2F90-5931-4AFD-95E6-142BF9FE067E}" type="slidenum">
              <a:rPr lang="en-US"/>
              <a:pPr/>
              <a:t>2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DD1342-D9E8-487A-93B6-806BE3F88A7F}" type="slidenum">
              <a:rPr lang="en-US"/>
              <a:pPr/>
              <a:t>3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09EBF7-7F24-4BDF-AE3A-45CFDC424894}" type="slidenum">
              <a:rPr lang="en-US"/>
              <a:pPr/>
              <a:t>4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5211AF-4EDD-4980-813D-C2C538FEDCED}" type="slidenum">
              <a:rPr lang="en-US"/>
              <a:pPr/>
              <a:t>5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21CDB0-B321-45F7-9A04-CA028AF8FAF6}" type="slidenum">
              <a:rPr lang="en-US"/>
              <a:pPr/>
              <a:t>6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27D7C7-48C5-456A-A74C-F675FE8797CC}" type="slidenum">
              <a:rPr lang="en-US"/>
              <a:pPr/>
              <a:t>7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46A555-6D3B-4D7E-9638-4AAAF9E6FA8C}" type="slidenum">
              <a:rPr lang="en-US"/>
              <a:pPr/>
              <a:t>8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49E538-7B87-415F-BDA2-8F247EF1915E}" type="slidenum">
              <a:rPr lang="en-US"/>
              <a:pPr/>
              <a:t>9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5524AA-14EA-4517-B65B-850DC1A82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4207A3-A854-415F-9F58-9DD4D69A1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65FDF2-F207-424B-A0A5-E8778A98A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CAC7AE-27CD-4466-BA7A-7C23F09B80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29E02E-4E1F-4E98-9447-B2E70E5AE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FA898F-C66C-407C-B99B-39B12E1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AEC039-22FE-4A40-9F8D-D98383D89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2A1FEB-6636-41C7-95D9-011FBCFF0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701DAF-B92D-4BAB-B639-208D6623E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08FAF8-8056-4D37-92C1-715809120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3B4F14-7BC8-49C8-8919-854F05F998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4E839F6-B1A8-43E7-B7EE-D2964D4B59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268413" y="488950"/>
            <a:ext cx="7543800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 u="sng" dirty="0">
                <a:solidFill>
                  <a:srgbClr val="000000"/>
                </a:solidFill>
              </a:rPr>
              <a:t>A Spitzer Mid-Infrared Survey of Brightest Cluster Galaxies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3" y="4546600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8713" y="6348413"/>
            <a:ext cx="2741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163" y="6216650"/>
            <a:ext cx="1335087" cy="1198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0938" y="6100763"/>
            <a:ext cx="1046162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476500" y="2135188"/>
            <a:ext cx="512762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695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Presented by: Andrew Fiedler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92363" y="2890838"/>
            <a:ext cx="5294312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695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800">
                <a:solidFill>
                  <a:srgbClr val="000000"/>
                </a:solidFill>
              </a:rPr>
              <a:t>Project Mentor: Dr. Eiichi Egami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47875" y="3741738"/>
            <a:ext cx="5984875" cy="487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9695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>
                <a:solidFill>
                  <a:srgbClr val="000000"/>
                </a:solidFill>
              </a:rPr>
              <a:t>Special Thanks To: Dr. Linhua Jiang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375400" y="5765800"/>
            <a:ext cx="22860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000000"/>
                </a:solidFill>
              </a:rPr>
              <a:t>April 17</a:t>
            </a:r>
            <a:r>
              <a:rPr lang="en-US" sz="2400" baseline="33000">
                <a:solidFill>
                  <a:srgbClr val="000000"/>
                </a:solidFill>
              </a:rPr>
              <a:t>th</a:t>
            </a:r>
            <a:r>
              <a:rPr lang="en-US" sz="2400">
                <a:solidFill>
                  <a:srgbClr val="000000"/>
                </a:solidFill>
              </a:rPr>
              <a:t>,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u="sng"/>
              <a:t>Summary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03850" y="1600200"/>
            <a:ext cx="4425950" cy="5257800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dirty="0" smtClean="0"/>
              <a:t>4 </a:t>
            </a:r>
            <a:r>
              <a:rPr lang="en-US" sz="3200" dirty="0"/>
              <a:t>types of distinct BCGs identified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dirty="0"/>
              <a:t>Roughly 11% were type 1, 8% were type 2, 44% were type 3, and 37% were type </a:t>
            </a:r>
            <a:r>
              <a:rPr lang="en-US" sz="3200" dirty="0" smtClean="0"/>
              <a:t>4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dirty="0" smtClean="0"/>
              <a:t>20 possible candidates for cluster cooling flows found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32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644900"/>
            <a:ext cx="41783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8938" y="5884863"/>
            <a:ext cx="52578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solidFill>
                  <a:srgbClr val="000000"/>
                </a:solidFill>
              </a:rPr>
              <a:t>Z1883 with Accompanying Preliminary </a:t>
            </a:r>
            <a:r>
              <a:rPr lang="en-US" dirty="0" smtClean="0">
                <a:solidFill>
                  <a:srgbClr val="000000"/>
                </a:solidFill>
              </a:rPr>
              <a:t>Spectra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	      Example of Star Formation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218238"/>
            <a:ext cx="1335088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72525" y="6102350"/>
            <a:ext cx="1046163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8" descr="spectrastar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8912" y="1265237"/>
            <a:ext cx="2930877" cy="22976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u="sng"/>
              <a:t>Significance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3" y="2286000"/>
            <a:ext cx="8686800" cy="4356100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If cluster cooling flows do exist, they are thought simulate </a:t>
            </a:r>
            <a:r>
              <a:rPr lang="en-US" sz="3200" dirty="0"/>
              <a:t>the processes involved in early galaxy formation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/>
              <a:t>Hence, their wide-scale identification and analysis </a:t>
            </a:r>
            <a:r>
              <a:rPr lang="en-US" sz="3200" dirty="0" smtClean="0"/>
              <a:t>could bring </a:t>
            </a:r>
            <a:r>
              <a:rPr lang="en-US" sz="3200" dirty="0"/>
              <a:t>us one step closer towards understanding galaxy formation</a:t>
            </a:r>
          </a:p>
          <a:p>
            <a:pPr marL="431800" indent="-323850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218238"/>
            <a:ext cx="1335088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2525" y="6102350"/>
            <a:ext cx="1046163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3397250" y="346075"/>
            <a:ext cx="29241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u="sng"/>
              <a:t>Thank You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6218238"/>
            <a:ext cx="1335087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2525" y="6100763"/>
            <a:ext cx="1046163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62075" y="1671638"/>
            <a:ext cx="7356475" cy="71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4400">
                <a:solidFill>
                  <a:srgbClr val="000000"/>
                </a:solidFill>
              </a:rPr>
              <a:t>With special thanks again to: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8713" y="6348413"/>
            <a:ext cx="2741612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58975" y="2516188"/>
            <a:ext cx="6161088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793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600" dirty="0">
                <a:solidFill>
                  <a:srgbClr val="000000"/>
                </a:solidFill>
              </a:rPr>
              <a:t>Dr. Eiichi </a:t>
            </a:r>
            <a:r>
              <a:rPr lang="en-US" sz="2600" dirty="0" err="1">
                <a:solidFill>
                  <a:srgbClr val="000000"/>
                </a:solidFill>
              </a:rPr>
              <a:t>Egami</a:t>
            </a:r>
            <a:r>
              <a:rPr lang="en-US" sz="2600" dirty="0">
                <a:solidFill>
                  <a:srgbClr val="000000"/>
                </a:solidFill>
              </a:rPr>
              <a:t> of Steward Observatory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416425" y="3130550"/>
            <a:ext cx="1246188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7932" rIns="90000" bIns="45000"/>
          <a:lstStyle/>
          <a:p>
            <a:pPr>
              <a:tabLst>
                <a:tab pos="723900" algn="l"/>
              </a:tabLst>
            </a:pPr>
            <a:r>
              <a:rPr lang="en-US" sz="2600">
                <a:solidFill>
                  <a:srgbClr val="000000"/>
                </a:solidFill>
              </a:rPr>
              <a:t>and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901825" y="3708400"/>
            <a:ext cx="6275388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7932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600">
                <a:solidFill>
                  <a:srgbClr val="000000"/>
                </a:solidFill>
              </a:rPr>
              <a:t>Dr. Linhua Jiang of Steward Observatory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913" y="4546600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375400" y="5765800"/>
            <a:ext cx="228600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6168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400">
                <a:solidFill>
                  <a:srgbClr val="000000"/>
                </a:solidFill>
              </a:rPr>
              <a:t>April 17</a:t>
            </a:r>
            <a:r>
              <a:rPr lang="en-US" sz="2400" baseline="33000">
                <a:solidFill>
                  <a:srgbClr val="000000"/>
                </a:solidFill>
              </a:rPr>
              <a:t>th</a:t>
            </a:r>
            <a:r>
              <a:rPr lang="en-US" sz="2400">
                <a:solidFill>
                  <a:srgbClr val="000000"/>
                </a:solidFill>
              </a:rPr>
              <a:t>, 2010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6216650"/>
            <a:ext cx="1335087" cy="1198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0938" y="6100763"/>
            <a:ext cx="1046162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515938"/>
            <a:ext cx="1008062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4400" u="sng">
                <a:solidFill>
                  <a:srgbClr val="000000"/>
                </a:solidFill>
              </a:rPr>
              <a:t>Brightest Cluster Galaxies (BCGs)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/>
          </p:nvPr>
        </p:nvSpPr>
        <p:spPr>
          <a:xfrm>
            <a:off x="4343400" y="2109788"/>
            <a:ext cx="5029200" cy="4989512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The centrally located galaxy in a galaxy cluster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Most luminous of their respective cluster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Generally giant ellipticals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/>
              <a:t>Hence, old and minimally active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93713" y="5643563"/>
            <a:ext cx="3367087" cy="82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>
                <a:solidFill>
                  <a:srgbClr val="000000"/>
                </a:solidFill>
              </a:rPr>
              <a:t>Abell S0740 Galaxy Cluster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764088" y="1519238"/>
            <a:ext cx="344170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22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200">
                <a:solidFill>
                  <a:srgbClr val="000000"/>
                </a:solidFill>
              </a:rPr>
              <a:t>What are they?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3" y="1973263"/>
            <a:ext cx="3419475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335088" y="5907088"/>
            <a:ext cx="1828800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9112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Source: NASA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6218238"/>
            <a:ext cx="1335087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2525" y="6100763"/>
            <a:ext cx="1046163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>
          <a:xfrm>
            <a:off x="4343400" y="2109788"/>
            <a:ext cx="5029200" cy="4989512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dirty="0"/>
              <a:t>Some BCGs </a:t>
            </a:r>
            <a:r>
              <a:rPr lang="en-US" sz="3200" dirty="0" smtClean="0"/>
              <a:t>are theorized to experience </a:t>
            </a:r>
            <a:r>
              <a:rPr lang="en-US" sz="3200" dirty="0"/>
              <a:t>cluster cooling flows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dirty="0" smtClean="0"/>
              <a:t>Possibly analogous </a:t>
            </a:r>
            <a:r>
              <a:rPr lang="en-US" sz="3200" dirty="0"/>
              <a:t>to galaxy formation in the early universe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3200" dirty="0" smtClean="0"/>
              <a:t>Studying </a:t>
            </a:r>
            <a:r>
              <a:rPr lang="en-US" sz="3200" dirty="0"/>
              <a:t>them </a:t>
            </a:r>
            <a:r>
              <a:rPr lang="en-US" sz="3200" dirty="0" smtClean="0"/>
              <a:t>could  provide integral insight </a:t>
            </a:r>
            <a:r>
              <a:rPr lang="en-US" sz="3200" dirty="0"/>
              <a:t>into galaxy formation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64088" y="1519238"/>
            <a:ext cx="3441700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322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200">
                <a:solidFill>
                  <a:srgbClr val="000000"/>
                </a:solidFill>
              </a:rPr>
              <a:t>Why study them?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517525"/>
            <a:ext cx="1008062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83808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4400" u="sng">
                <a:solidFill>
                  <a:srgbClr val="000000"/>
                </a:solidFill>
              </a:rPr>
              <a:t>Brightest Cluster Galaxies (BCGs)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3713" y="5643563"/>
            <a:ext cx="3367087" cy="828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000" dirty="0" err="1" smtClean="0">
                <a:solidFill>
                  <a:srgbClr val="000000"/>
                </a:solidFill>
              </a:rPr>
              <a:t>Abell</a:t>
            </a:r>
            <a:r>
              <a:rPr lang="en-US" sz="2000" dirty="0" smtClean="0">
                <a:solidFill>
                  <a:srgbClr val="000000"/>
                </a:solidFill>
              </a:rPr>
              <a:t> S0740 Galaxy Cluster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336675" y="5908675"/>
            <a:ext cx="1828800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9112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Source: NASA</a:t>
            </a:r>
          </a:p>
        </p:txBody>
      </p:sp>
      <p:pic>
        <p:nvPicPr>
          <p:cNvPr id="10" name="Picture 9" descr="clustercoolingflowcha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4048" y="1975104"/>
            <a:ext cx="3432048" cy="36697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712" y="1677269"/>
            <a:ext cx="3733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Cluster Cooling Flows Entail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228600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u="sng" dirty="0"/>
              <a:t>Project Outline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6216650"/>
            <a:ext cx="1335087" cy="1198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0938" y="6100763"/>
            <a:ext cx="1046162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7599" y="1239838"/>
            <a:ext cx="6423025" cy="5194300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dirty="0" smtClean="0"/>
              <a:t>Over a hundred BCGs were recently surveyed by the Multiband Imaging Photometer for Spitzer (MIPS) aboard the Spitzer Space Telescope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dirty="0" smtClean="0"/>
              <a:t>Year and a half of observations, a massive amount of data overall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dirty="0" smtClean="0"/>
              <a:t>Goal: To analyze each BCG  data set and pinpoint possible candidates for cluster        cooling flows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32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513" y="1263650"/>
            <a:ext cx="2944812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5800" y="5826125"/>
            <a:ext cx="27432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>
                <a:solidFill>
                  <a:srgbClr val="000000"/>
                </a:solidFill>
              </a:rPr>
              <a:t>Spitzer Space Telescope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371600" y="6084888"/>
            <a:ext cx="1828800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9112" rIns="90000" bIns="45000"/>
          <a:lstStyle/>
          <a:p>
            <a:pPr>
              <a:tabLst>
                <a:tab pos="723900" algn="l"/>
                <a:tab pos="1447800" algn="l"/>
              </a:tabLst>
            </a:pPr>
            <a:r>
              <a:rPr lang="en-US" sz="1600">
                <a:solidFill>
                  <a:srgbClr val="000000"/>
                </a:solidFill>
              </a:rPr>
              <a:t>Source: NASA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u="sng" dirty="0"/>
              <a:t>Methods / Analysis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51264" y="1543050"/>
            <a:ext cx="6329362" cy="4738688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dirty="0" smtClean="0"/>
              <a:t>Lots of data to analyze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dirty="0" smtClean="0"/>
              <a:t>Most </a:t>
            </a:r>
            <a:r>
              <a:rPr lang="en-US" sz="3200" dirty="0"/>
              <a:t>I</a:t>
            </a:r>
            <a:r>
              <a:rPr lang="en-US" sz="3200" dirty="0" smtClean="0"/>
              <a:t>mportant Step:   Developing </a:t>
            </a:r>
            <a:r>
              <a:rPr lang="en-US" sz="3200" dirty="0"/>
              <a:t>a dynamic program that </a:t>
            </a:r>
            <a:r>
              <a:rPr lang="en-US" sz="3200" dirty="0" smtClean="0"/>
              <a:t>could handle any data set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3200" dirty="0" smtClean="0"/>
              <a:t>Its construction allowed detector </a:t>
            </a:r>
            <a:r>
              <a:rPr lang="en-US" sz="3200" dirty="0"/>
              <a:t>variations, optical distortions, and other processes </a:t>
            </a:r>
            <a:r>
              <a:rPr lang="en-US" sz="3200" dirty="0" smtClean="0"/>
              <a:t>to </a:t>
            </a:r>
            <a:r>
              <a:rPr lang="en-US" sz="3200" dirty="0"/>
              <a:t>be handled </a:t>
            </a:r>
            <a:r>
              <a:rPr lang="en-US" sz="3200" dirty="0" smtClean="0"/>
              <a:t>automatically</a:t>
            </a:r>
            <a:endParaRPr lang="en-US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6218238"/>
            <a:ext cx="1335087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2525" y="6100763"/>
            <a:ext cx="1046163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749425"/>
            <a:ext cx="3335338" cy="3538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55625" y="5330825"/>
            <a:ext cx="3200400" cy="636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</a:rPr>
              <a:t>Before and After Processing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u="sng"/>
              <a:t>Overall Results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7663" y="1528763"/>
            <a:ext cx="9482137" cy="5181600"/>
          </a:xfrm>
          <a:ln/>
        </p:spPr>
        <p:txBody>
          <a:bodyPr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 smtClean="0"/>
              <a:t>With </a:t>
            </a:r>
            <a:r>
              <a:rPr lang="en-US" sz="3200" dirty="0"/>
              <a:t>support from spectroscopy, four distinct types of  BCGs were found to exist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/>
              <a:t>Type 1 - BCGs with active galactic nuclei (AGN) 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/>
              <a:t>Type 2 - BCGs with star formation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/>
              <a:t>Type 3 - BCGs with hot dust from older stars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/>
              <a:t>Type 4 - BCGs without mid-infrared </a:t>
            </a:r>
            <a:r>
              <a:rPr lang="en-US" sz="3200" dirty="0" smtClean="0"/>
              <a:t>emission</a:t>
            </a:r>
            <a:endParaRPr lang="en-US" sz="3200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3200" dirty="0" smtClean="0"/>
              <a:t>Type 1 and 2 are possible candidates for cluster cooling flows, thus 20 candidates were found in all</a:t>
            </a:r>
            <a:endParaRPr lang="en-US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6218238"/>
            <a:ext cx="1335087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2525" y="6100763"/>
            <a:ext cx="1046163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u="sng"/>
              <a:t>Overall Results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6218238"/>
            <a:ext cx="1335087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2525" y="6100763"/>
            <a:ext cx="1046163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58925" y="1196975"/>
            <a:ext cx="6961188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200" u="sng">
                <a:solidFill>
                  <a:srgbClr val="000000"/>
                </a:solidFill>
              </a:rPr>
              <a:t>Histogram of Surveyed BCG Intensities at 24 Microns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40113" y="6665913"/>
            <a:ext cx="320040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200">
                <a:solidFill>
                  <a:srgbClr val="000000"/>
                </a:solidFill>
              </a:rPr>
              <a:t>Flux (in micro-Janskys)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33350" y="3036888"/>
            <a:ext cx="2743200" cy="1484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200">
                <a:solidFill>
                  <a:srgbClr val="000000"/>
                </a:solidFill>
              </a:rPr>
              <a:t>Density of 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200">
                <a:solidFill>
                  <a:srgbClr val="000000"/>
                </a:solidFill>
              </a:rPr>
              <a:t>BCG Sources 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200">
                <a:solidFill>
                  <a:srgbClr val="000000"/>
                </a:solidFill>
              </a:rPr>
              <a:t>at Each 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200">
                <a:solidFill>
                  <a:srgbClr val="000000"/>
                </a:solidFill>
              </a:rPr>
              <a:t>Intensity</a:t>
            </a:r>
          </a:p>
        </p:txBody>
      </p:sp>
      <p:pic>
        <p:nvPicPr>
          <p:cNvPr id="9" name="Picture 8" descr="newhistogr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952" y="1625917"/>
            <a:ext cx="6014720" cy="50495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218238"/>
            <a:ext cx="1335088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2525" y="6102350"/>
            <a:ext cx="1046163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68513" y="5943600"/>
            <a:ext cx="6161087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>
                <a:solidFill>
                  <a:srgbClr val="000000"/>
                </a:solidFill>
              </a:rPr>
              <a:t>Note: Each circle represents a different source detection.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         The </a:t>
            </a:r>
            <a:r>
              <a:rPr lang="en-US" dirty="0">
                <a:solidFill>
                  <a:srgbClr val="000000"/>
                </a:solidFill>
              </a:rPr>
              <a:t>numbers above each represent their intensity.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63512" y="122237"/>
            <a:ext cx="4306887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u="sng" dirty="0"/>
              <a:t>Type 1 – AGN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652" y="1036637"/>
            <a:ext cx="4747260" cy="1729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9852" y="1036637"/>
            <a:ext cx="4747260" cy="1725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272" y="3703637"/>
            <a:ext cx="4739640" cy="1725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69852" y="3703637"/>
            <a:ext cx="4747260" cy="17183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973512" y="122237"/>
            <a:ext cx="6869113" cy="117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38808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 2 – Star Formation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-1970088" y="2713037"/>
            <a:ext cx="9070975" cy="117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38808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 3 – Hot Dust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2982912" y="2713037"/>
            <a:ext cx="9070975" cy="117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38808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US" sz="3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 4 – No Emission</a:t>
            </a:r>
            <a:endParaRPr kumimoji="0" lang="en-US" sz="36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12" y="2715472"/>
            <a:ext cx="48768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Mid-Infrared       Optical       Near-Infrared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7312" y="5382472"/>
            <a:ext cx="48768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Mid-Infrared       Optical       Near-Infrared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16512" y="5385816"/>
            <a:ext cx="48768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Mid-Infrared       Optical       Near-Infrared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116512" y="2715768"/>
            <a:ext cx="487680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Mid-Infrared       Optical       Near-Infrared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218238"/>
            <a:ext cx="1335088" cy="1198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2525" y="6100763"/>
            <a:ext cx="1046163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04825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u="sng" dirty="0"/>
              <a:t>Current Endeavors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5913" y="5227637"/>
            <a:ext cx="4648199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RXCJ0150.6-2405 </a:t>
            </a:r>
            <a:r>
              <a:rPr lang="en-US" sz="2800" dirty="0" smtClean="0">
                <a:solidFill>
                  <a:srgbClr val="000000"/>
                </a:solidFill>
              </a:rPr>
              <a:t> –  AGN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Preliminary </a:t>
            </a:r>
            <a:r>
              <a:rPr lang="en-US" sz="2800" dirty="0">
                <a:solidFill>
                  <a:srgbClr val="000000"/>
                </a:solidFill>
              </a:rPr>
              <a:t>Spectroscopy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71599" y="1254125"/>
            <a:ext cx="7097713" cy="315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9112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Spectra Taken While at </a:t>
            </a:r>
            <a:r>
              <a:rPr lang="en-US" sz="2400" dirty="0">
                <a:solidFill>
                  <a:srgbClr val="000000"/>
                </a:solidFill>
              </a:rPr>
              <a:t>the MMT Observatory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07012" y="5227635"/>
            <a:ext cx="46101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4404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Z1883 – </a:t>
            </a:r>
            <a:r>
              <a:rPr lang="en-US" sz="2800" dirty="0" smtClean="0">
                <a:solidFill>
                  <a:srgbClr val="000000"/>
                </a:solidFill>
              </a:rPr>
              <a:t>Star Formation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2800" dirty="0" smtClean="0">
                <a:solidFill>
                  <a:srgbClr val="000000"/>
                </a:solidFill>
              </a:rPr>
              <a:t>Preliminary </a:t>
            </a:r>
            <a:r>
              <a:rPr lang="en-US" sz="2800" dirty="0">
                <a:solidFill>
                  <a:srgbClr val="000000"/>
                </a:solidFill>
              </a:rPr>
              <a:t>Spectroscopy</a:t>
            </a:r>
          </a:p>
        </p:txBody>
      </p:sp>
      <p:pic>
        <p:nvPicPr>
          <p:cNvPr id="10" name="Picture 9" descr="spectraag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112" y="1629998"/>
            <a:ext cx="4616970" cy="3597639"/>
          </a:xfrm>
          <a:prstGeom prst="rect">
            <a:avLst/>
          </a:prstGeom>
        </p:spPr>
      </p:pic>
      <p:pic>
        <p:nvPicPr>
          <p:cNvPr id="11" name="Picture 10" descr="spectrastarfor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8912" y="1637493"/>
            <a:ext cx="4579495" cy="35901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504</Words>
  <Application>Microsoft Office PowerPoint</Application>
  <PresentationFormat>Custom</PresentationFormat>
  <Paragraphs>89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Project Outline</vt:lpstr>
      <vt:lpstr>Methods / Analysis</vt:lpstr>
      <vt:lpstr>Overall Results</vt:lpstr>
      <vt:lpstr>Overall Results</vt:lpstr>
      <vt:lpstr>Type 1 – AGN</vt:lpstr>
      <vt:lpstr>Current Endeavors</vt:lpstr>
      <vt:lpstr>Summary</vt:lpstr>
      <vt:lpstr>Significance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Fiedler</dc:creator>
  <cp:lastModifiedBy>IC</cp:lastModifiedBy>
  <cp:revision>71</cp:revision>
  <cp:lastPrinted>1601-01-01T00:00:00Z</cp:lastPrinted>
  <dcterms:created xsi:type="dcterms:W3CDTF">2010-04-11T04:30:49Z</dcterms:created>
  <dcterms:modified xsi:type="dcterms:W3CDTF">2010-04-14T10:01:44Z</dcterms:modified>
</cp:coreProperties>
</file>